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8" r:id="rId11"/>
    <p:sldId id="265" r:id="rId12"/>
    <p:sldId id="266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F37"/>
    <a:srgbClr val="191B27"/>
    <a:srgbClr val="000000"/>
    <a:srgbClr val="0D0E19"/>
    <a:srgbClr val="353A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FA66C14-3AD7-075D-DA41-85273D8DD96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9533A6-069E-FB0A-B368-9A10BBDBA64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E985C-120A-47AC-A1B0-941749DCB2ED}" type="datetimeFigureOut">
              <a:rPr lang="fr-CH" smtClean="0"/>
              <a:t>27.10.2023</a:t>
            </a:fld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22E047-B35F-8066-9E02-540784D012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9E5815-04D6-A3A1-38CD-DBFFF5E7CC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31D5E-88A0-49D7-B66F-3A3C9DE950E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57673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2F533E-3718-4E6D-8712-9FC4591DE563}" type="datetimeFigureOut">
              <a:rPr lang="fr-CH" smtClean="0"/>
              <a:t>27.10.2023</a:t>
            </a:fld>
            <a:endParaRPr lang="fr-CH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9491D-3A86-4C29-8E01-4483DF999EA2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31462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97" name="Google Shape;9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CH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9" name="Google Shape;1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0" name="Google Shape;2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03520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Titre et texte vertical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6" name="Google Shape;76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7" name="Google Shape;77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6935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Titre vertical et text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2" name="Google Shape;82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3" name="Google Shape;83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86819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5" name="Google Shape;25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6" name="Google Shape;26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63924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Titre de sec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1" name="Google Shape;31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2" name="Google Shape;32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18385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8" name="Google Shape;3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9" name="Google Shape;3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35546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Compara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7" name="Google Shape;4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8" name="Google Shape;4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33531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re seul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48837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V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6" name="Google Shape;56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7" name="Google Shape;57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12529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Contenu avec légend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3" name="Google Shape;63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49361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Image avec légende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01711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3" name="Google Shape;13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4" name="Google Shape;14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2412104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1.png"/><Relationship Id="rId10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5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6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16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53A48"/>
            </a:gs>
            <a:gs pos="50000">
              <a:srgbClr val="0D0E19"/>
            </a:gs>
            <a:gs pos="100000">
              <a:srgbClr val="0000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EE50BD0-7C97-952B-3F87-A709EE0A55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6129">
            <a:off x="3122677" y="3397091"/>
            <a:ext cx="1825153" cy="1825153"/>
          </a:xfrm>
          <a:prstGeom prst="rect">
            <a:avLst/>
          </a:prstGeom>
        </p:spPr>
      </p:pic>
      <p:pic>
        <p:nvPicPr>
          <p:cNvPr id="2" name="Google Shape;104;p2">
            <a:extLst>
              <a:ext uri="{FF2B5EF4-FFF2-40B4-BE49-F238E27FC236}">
                <a16:creationId xmlns:a16="http://schemas.microsoft.com/office/drawing/2014/main" id="{7B5FE616-20A5-7A94-7264-32769CB14D7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725" y="73467"/>
            <a:ext cx="1886155" cy="610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992AE6-CA04-78FC-2B11-CB595211B7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6177726" y="1373165"/>
            <a:ext cx="2378077" cy="177838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32B9400-6DE5-4006-D925-77A36BBB2BA2}"/>
              </a:ext>
            </a:extLst>
          </p:cNvPr>
          <p:cNvSpPr/>
          <p:nvPr/>
        </p:nvSpPr>
        <p:spPr>
          <a:xfrm>
            <a:off x="4144183" y="2136338"/>
            <a:ext cx="3903634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Rust</a:t>
            </a:r>
          </a:p>
          <a:p>
            <a:pPr algn="ctr"/>
            <a:r>
              <a:rPr lang="en-US" sz="6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&amp;</a:t>
            </a:r>
          </a:p>
          <a:p>
            <a:pPr algn="ctr"/>
            <a:r>
              <a:rPr lang="en-US" sz="6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Matériel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2EC541-2FB4-FA1F-4677-FB3800D9C385}"/>
              </a:ext>
            </a:extLst>
          </p:cNvPr>
          <p:cNvSpPr/>
          <p:nvPr/>
        </p:nvSpPr>
        <p:spPr>
          <a:xfrm>
            <a:off x="6973232" y="6416380"/>
            <a:ext cx="512351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Michael Divià &amp; David Da Silva Marques 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53A48"/>
            </a:gs>
            <a:gs pos="50000">
              <a:srgbClr val="0D0E19"/>
            </a:gs>
            <a:gs pos="100000">
              <a:srgbClr val="0000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4;p2">
            <a:extLst>
              <a:ext uri="{FF2B5EF4-FFF2-40B4-BE49-F238E27FC236}">
                <a16:creationId xmlns:a16="http://schemas.microsoft.com/office/drawing/2014/main" id="{E60778E8-42EC-2815-A93C-320B22F2F8B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25" y="73467"/>
            <a:ext cx="1886155" cy="610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48D24B-A59F-CDA5-F436-991503A4B3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826" y="73467"/>
            <a:ext cx="812449" cy="6075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5C2E07-A81D-AD1B-7F44-D79DCE201A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" y="6058089"/>
            <a:ext cx="726444" cy="72644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10ABADB-E481-DC33-A77A-CC74C12C9C3F}"/>
              </a:ext>
            </a:extLst>
          </p:cNvPr>
          <p:cNvSpPr/>
          <p:nvPr/>
        </p:nvSpPr>
        <p:spPr>
          <a:xfrm>
            <a:off x="838200" y="681037"/>
            <a:ext cx="994695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fr-CH" sz="6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Piste d’améliorations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8E6437-72ED-88DE-1151-B142C1EC1149}"/>
              </a:ext>
            </a:extLst>
          </p:cNvPr>
          <p:cNvSpPr/>
          <p:nvPr/>
        </p:nvSpPr>
        <p:spPr>
          <a:xfrm>
            <a:off x="10896600" y="6416380"/>
            <a:ext cx="120014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fld id="{1AD027E9-8A51-4E4F-8CF8-89826BD03033}" type="slidenum">
              <a:rPr lang="en-US" b="1" cap="none" spc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10</a:t>
            </a:fld>
            <a:r>
              <a:rPr lang="en-US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 | 12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93CA79-21C9-218F-0980-61F138666A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655300" cy="4351338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Plus de capteur et/ou meilleurs capteurs (calibrés)</a:t>
            </a:r>
          </a:p>
          <a:p>
            <a:pPr marL="114300" indent="0">
              <a:buClr>
                <a:schemeClr val="bg1"/>
              </a:buClr>
              <a:buNone/>
            </a:pPr>
            <a:endParaRPr lang="fr-CH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Gestion des capteurs/HTTP par interruption</a:t>
            </a:r>
          </a:p>
          <a:p>
            <a:pPr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Prise de données plus rapides</a:t>
            </a:r>
          </a:p>
          <a:p>
            <a:pPr marL="571500" lvl="1" indent="0">
              <a:buClr>
                <a:schemeClr val="bg1"/>
              </a:buClr>
              <a:buNone/>
            </a:pPr>
            <a:endParaRPr lang="fr-CH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Multi connexion TCP</a:t>
            </a:r>
          </a:p>
          <a:p>
            <a:pPr marL="114300" indent="0">
              <a:buClr>
                <a:schemeClr val="bg1"/>
              </a:buClr>
              <a:buNone/>
            </a:pPr>
            <a:endParaRPr lang="fr-CH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Meilleur latence Wi-Fi</a:t>
            </a:r>
          </a:p>
        </p:txBody>
      </p:sp>
    </p:spTree>
    <p:extLst>
      <p:ext uri="{BB962C8B-B14F-4D97-AF65-F5344CB8AC3E}">
        <p14:creationId xmlns:p14="http://schemas.microsoft.com/office/powerpoint/2010/main" val="2848237539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53A48"/>
            </a:gs>
            <a:gs pos="50000">
              <a:srgbClr val="0D0E19"/>
            </a:gs>
            <a:gs pos="100000">
              <a:srgbClr val="0000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4;p2">
            <a:extLst>
              <a:ext uri="{FF2B5EF4-FFF2-40B4-BE49-F238E27FC236}">
                <a16:creationId xmlns:a16="http://schemas.microsoft.com/office/drawing/2014/main" id="{E60778E8-42EC-2815-A93C-320B22F2F8B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25" y="73467"/>
            <a:ext cx="1886155" cy="610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48D24B-A59F-CDA5-F436-991503A4B3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826" y="73467"/>
            <a:ext cx="812449" cy="6075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5C2E07-A81D-AD1B-7F44-D79DCE201A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" y="6058089"/>
            <a:ext cx="726444" cy="72644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10ABADB-E481-DC33-A77A-CC74C12C9C3F}"/>
              </a:ext>
            </a:extLst>
          </p:cNvPr>
          <p:cNvSpPr/>
          <p:nvPr/>
        </p:nvSpPr>
        <p:spPr>
          <a:xfrm>
            <a:off x="838200" y="681037"/>
            <a:ext cx="483337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fr-CH" sz="6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Conclusion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2C09830-08F7-C6F1-74DF-95121316A969}"/>
              </a:ext>
            </a:extLst>
          </p:cNvPr>
          <p:cNvSpPr/>
          <p:nvPr/>
        </p:nvSpPr>
        <p:spPr>
          <a:xfrm>
            <a:off x="10896600" y="6416380"/>
            <a:ext cx="120014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fld id="{1AD027E9-8A51-4E4F-8CF8-89826BD03033}" type="slidenum">
              <a:rPr lang="en-US" b="1" cap="none" spc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11</a:t>
            </a:fld>
            <a:r>
              <a:rPr lang="en-US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 | 12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BBAA359-17A2-BE49-35FE-BD7A98E5DB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655300" cy="4351338"/>
          </a:xfrm>
        </p:spPr>
        <p:txBody>
          <a:bodyPr>
            <a:normAutofit lnSpcReduction="10000"/>
          </a:bodyPr>
          <a:lstStyle/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Découverte d’un nouveau langage</a:t>
            </a:r>
          </a:p>
          <a:p>
            <a:pPr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Avec ces points forts</a:t>
            </a:r>
          </a:p>
          <a:p>
            <a:pPr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…et ces faiblesses</a:t>
            </a:r>
          </a:p>
          <a:p>
            <a:pPr marL="571500" lvl="1" indent="0">
              <a:buClr>
                <a:schemeClr val="bg1"/>
              </a:buClr>
              <a:buNone/>
            </a:pPr>
            <a:endParaRPr lang="fr-CH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Découverte d’un nouveau matériel</a:t>
            </a:r>
          </a:p>
          <a:p>
            <a:pPr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Avec ces qualités</a:t>
            </a:r>
          </a:p>
          <a:p>
            <a:pPr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…et ces caprices</a:t>
            </a:r>
          </a:p>
          <a:p>
            <a:pPr marL="571500" lvl="1" indent="0">
              <a:buClr>
                <a:schemeClr val="bg1"/>
              </a:buClr>
              <a:buNone/>
            </a:pPr>
            <a:endParaRPr lang="fr-CH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Prise de conscience</a:t>
            </a:r>
          </a:p>
          <a:p>
            <a:pPr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Choisir le bon outil pour la tâche</a:t>
            </a:r>
          </a:p>
          <a:p>
            <a:pPr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Avoir conscience du niveau de support avant de se lancer</a:t>
            </a:r>
          </a:p>
        </p:txBody>
      </p:sp>
    </p:spTree>
    <p:extLst>
      <p:ext uri="{BB962C8B-B14F-4D97-AF65-F5344CB8AC3E}">
        <p14:creationId xmlns:p14="http://schemas.microsoft.com/office/powerpoint/2010/main" val="3552530718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53A48"/>
            </a:gs>
            <a:gs pos="50000">
              <a:srgbClr val="0D0E19"/>
            </a:gs>
            <a:gs pos="100000">
              <a:srgbClr val="0000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4;p2">
            <a:extLst>
              <a:ext uri="{FF2B5EF4-FFF2-40B4-BE49-F238E27FC236}">
                <a16:creationId xmlns:a16="http://schemas.microsoft.com/office/drawing/2014/main" id="{E60778E8-42EC-2815-A93C-320B22F2F8B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25" y="73467"/>
            <a:ext cx="1886155" cy="610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48D24B-A59F-CDA5-F436-991503A4B3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01862">
            <a:off x="8309326" y="1209378"/>
            <a:ext cx="3133374" cy="23432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5C2E07-A81D-AD1B-7F44-D79DCE201A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85892">
            <a:off x="28951" y="3018962"/>
            <a:ext cx="3387813" cy="338781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D91AB1B-B688-EF23-E531-228865585B92}"/>
              </a:ext>
            </a:extLst>
          </p:cNvPr>
          <p:cNvSpPr/>
          <p:nvPr/>
        </p:nvSpPr>
        <p:spPr>
          <a:xfrm>
            <a:off x="10896600" y="6416380"/>
            <a:ext cx="120014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fld id="{1AD027E9-8A51-4E4F-8CF8-89826BD03033}" type="slidenum">
              <a:rPr lang="en-US" b="1" cap="none" spc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12</a:t>
            </a:fld>
            <a:r>
              <a:rPr lang="en-US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 | 12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10ABADB-E481-DC33-A77A-CC74C12C9C3F}"/>
              </a:ext>
            </a:extLst>
          </p:cNvPr>
          <p:cNvSpPr/>
          <p:nvPr/>
        </p:nvSpPr>
        <p:spPr>
          <a:xfrm>
            <a:off x="2111576" y="1259175"/>
            <a:ext cx="7968848" cy="43396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138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Démo &amp; </a:t>
            </a:r>
          </a:p>
          <a:p>
            <a:pPr algn="ctr"/>
            <a:r>
              <a:rPr lang="fr-CH" sz="138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3003552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53A48"/>
            </a:gs>
            <a:gs pos="50000">
              <a:srgbClr val="0D0E19"/>
            </a:gs>
            <a:gs pos="100000">
              <a:srgbClr val="0000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B5871-5E1E-B0F0-12DE-0475C71D8C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Contexte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Le Projet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The Crates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Les périphériques</a:t>
            </a:r>
          </a:p>
          <a:p>
            <a:pPr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Pression – I2C</a:t>
            </a:r>
          </a:p>
          <a:p>
            <a:pPr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 err="1">
                <a:solidFill>
                  <a:schemeClr val="bg1"/>
                </a:solidFill>
                <a:latin typeface="Consolas" panose="020B0609020204030204" pitchFamily="49" charset="0"/>
              </a:rPr>
              <a:t>Lumi</a:t>
            </a: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 – SPI</a:t>
            </a:r>
          </a:p>
          <a:p>
            <a:pPr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Wi-Fi – UART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Serveur HTTP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Piste d’améliorations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Conclusion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Démo &amp; Questions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981E26F-6A51-36FB-08A3-604241B73923}"/>
              </a:ext>
            </a:extLst>
          </p:cNvPr>
          <p:cNvSpPr/>
          <p:nvPr/>
        </p:nvSpPr>
        <p:spPr>
          <a:xfrm>
            <a:off x="838200" y="681037"/>
            <a:ext cx="390363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fr-CH" sz="6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Sommaire</a:t>
            </a:r>
          </a:p>
        </p:txBody>
      </p:sp>
      <p:pic>
        <p:nvPicPr>
          <p:cNvPr id="5" name="Google Shape;104;p2">
            <a:extLst>
              <a:ext uri="{FF2B5EF4-FFF2-40B4-BE49-F238E27FC236}">
                <a16:creationId xmlns:a16="http://schemas.microsoft.com/office/drawing/2014/main" id="{E60778E8-42EC-2815-A93C-320B22F2F8B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25" y="73467"/>
            <a:ext cx="1886155" cy="610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48D24B-A59F-CDA5-F436-991503A4B3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826" y="73467"/>
            <a:ext cx="812449" cy="6075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5C2E07-A81D-AD1B-7F44-D79DCE201A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" y="6058089"/>
            <a:ext cx="726444" cy="72644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E9EED30-76D4-2FF2-3647-3D39FFB5189E}"/>
              </a:ext>
            </a:extLst>
          </p:cNvPr>
          <p:cNvSpPr/>
          <p:nvPr/>
        </p:nvSpPr>
        <p:spPr>
          <a:xfrm>
            <a:off x="10896600" y="6416380"/>
            <a:ext cx="120014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fld id="{1AD027E9-8A51-4E4F-8CF8-89826BD03033}" type="slidenum">
              <a:rPr lang="en-US" b="1" cap="none" spc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2</a:t>
            </a:fld>
            <a:r>
              <a:rPr lang="en-US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 | 12 </a:t>
            </a:r>
          </a:p>
        </p:txBody>
      </p:sp>
    </p:spTree>
    <p:extLst>
      <p:ext uri="{BB962C8B-B14F-4D97-AF65-F5344CB8AC3E}">
        <p14:creationId xmlns:p14="http://schemas.microsoft.com/office/powerpoint/2010/main" val="2212988380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53A48"/>
            </a:gs>
            <a:gs pos="50000">
              <a:srgbClr val="0D0E19"/>
            </a:gs>
            <a:gs pos="100000">
              <a:srgbClr val="0000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4;p2">
            <a:extLst>
              <a:ext uri="{FF2B5EF4-FFF2-40B4-BE49-F238E27FC236}">
                <a16:creationId xmlns:a16="http://schemas.microsoft.com/office/drawing/2014/main" id="{E60778E8-42EC-2815-A93C-320B22F2F8B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25" y="73467"/>
            <a:ext cx="1886155" cy="610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48D24B-A59F-CDA5-F436-991503A4B3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826" y="73467"/>
            <a:ext cx="812449" cy="6075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5C2E07-A81D-AD1B-7F44-D79DCE201A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" y="6058089"/>
            <a:ext cx="726444" cy="72644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E548045-DE2F-226E-4D45-5742428B56CF}"/>
              </a:ext>
            </a:extLst>
          </p:cNvPr>
          <p:cNvSpPr/>
          <p:nvPr/>
        </p:nvSpPr>
        <p:spPr>
          <a:xfrm>
            <a:off x="838200" y="681037"/>
            <a:ext cx="390363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fr-CH" sz="6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Contexte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A027DD-4072-AC38-1DF6-60561C7555B5}"/>
              </a:ext>
            </a:extLst>
          </p:cNvPr>
          <p:cNvSpPr/>
          <p:nvPr/>
        </p:nvSpPr>
        <p:spPr>
          <a:xfrm>
            <a:off x="10896600" y="6416380"/>
            <a:ext cx="120014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fld id="{1AD027E9-8A51-4E4F-8CF8-89826BD03033}" type="slidenum">
              <a:rPr lang="en-US" b="1" cap="none" spc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3</a:t>
            </a:fld>
            <a:r>
              <a:rPr lang="en-US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 | 12 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51FD2F9-31D4-8330-EF84-0F1E3496DBE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14300" indent="0">
              <a:buClr>
                <a:schemeClr val="bg1"/>
              </a:buClr>
              <a:buNone/>
            </a:pPr>
            <a:endParaRPr lang="fr-CH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114300" indent="0">
              <a:buClr>
                <a:schemeClr val="bg1"/>
              </a:buClr>
              <a:buNone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Université d’automne 2023</a:t>
            </a:r>
          </a:p>
          <a:p>
            <a:pPr marL="114300" indent="0">
              <a:buClr>
                <a:schemeClr val="bg1"/>
              </a:buClr>
              <a:buNone/>
            </a:pPr>
            <a:endParaRPr lang="fr-CH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Septembre : 1 semaine de découverte Rust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Octobre   : 1 semaine de développement de projet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0DE6D52-F230-515C-8BA8-2553962412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2547">
            <a:off x="12466917" y="1679624"/>
            <a:ext cx="3581418" cy="405443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211C8D1-8354-A508-2CC1-F2D7C18E35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1340">
            <a:off x="7144237" y="-1798211"/>
            <a:ext cx="2641289" cy="181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937316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53A48"/>
            </a:gs>
            <a:gs pos="50000">
              <a:srgbClr val="0D0E19"/>
            </a:gs>
            <a:gs pos="100000">
              <a:srgbClr val="0000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4;p2">
            <a:extLst>
              <a:ext uri="{FF2B5EF4-FFF2-40B4-BE49-F238E27FC236}">
                <a16:creationId xmlns:a16="http://schemas.microsoft.com/office/drawing/2014/main" id="{E60778E8-42EC-2815-A93C-320B22F2F8B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25" y="73467"/>
            <a:ext cx="1886155" cy="610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48D24B-A59F-CDA5-F436-991503A4B3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826" y="73467"/>
            <a:ext cx="812449" cy="6075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5C2E07-A81D-AD1B-7F44-D79DCE201A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" y="6058089"/>
            <a:ext cx="726444" cy="72644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17BA33D-FC52-FA5B-BC73-EB12B6494E08}"/>
              </a:ext>
            </a:extLst>
          </p:cNvPr>
          <p:cNvSpPr/>
          <p:nvPr/>
        </p:nvSpPr>
        <p:spPr>
          <a:xfrm>
            <a:off x="838200" y="681037"/>
            <a:ext cx="436850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fr-CH" sz="6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Le Projet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1A9A21-A5CA-23ED-8EF4-9FF69BA7612D}"/>
              </a:ext>
            </a:extLst>
          </p:cNvPr>
          <p:cNvSpPr/>
          <p:nvPr/>
        </p:nvSpPr>
        <p:spPr>
          <a:xfrm>
            <a:off x="10896600" y="6416380"/>
            <a:ext cx="120014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fld id="{1AD027E9-8A51-4E4F-8CF8-89826BD03033}" type="slidenum">
              <a:rPr lang="en-US" b="1" cap="none" spc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4</a:t>
            </a:fld>
            <a:r>
              <a:rPr lang="en-US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 | 12 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EBB62EC3-BE7D-9B76-87C2-CEC0D1DA1D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114300" indent="0">
              <a:buClr>
                <a:schemeClr val="bg1"/>
              </a:buClr>
              <a:buNone/>
            </a:pPr>
            <a:endParaRPr lang="fr-CH" b="1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114300" indent="0">
              <a:buClr>
                <a:schemeClr val="bg1"/>
              </a:buClr>
              <a:buNone/>
            </a:pPr>
            <a:r>
              <a:rPr lang="fr-CH" b="1" dirty="0">
                <a:solidFill>
                  <a:schemeClr val="bg1"/>
                </a:solidFill>
                <a:latin typeface="Consolas" panose="020B0609020204030204" pitchFamily="49" charset="0"/>
              </a:rPr>
              <a:t>Station météo</a:t>
            </a:r>
          </a:p>
          <a:p>
            <a:pPr marL="114300" indent="0">
              <a:buClr>
                <a:schemeClr val="bg1"/>
              </a:buClr>
              <a:buNone/>
            </a:pPr>
            <a:endParaRPr lang="fr-CH" b="1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NUCLEO-L476RG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Multiple capteurs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Envoie via Terminal 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Puis HTTP via WIFI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E44852D-6130-C816-C442-7FCFF4512E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2547">
            <a:off x="7640917" y="1679624"/>
            <a:ext cx="3581418" cy="405443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5333A95-76D3-5BBF-15E1-A83FF80D9C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1340">
            <a:off x="7144237" y="729089"/>
            <a:ext cx="2641289" cy="181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869711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53A48"/>
            </a:gs>
            <a:gs pos="50000">
              <a:srgbClr val="0D0E19"/>
            </a:gs>
            <a:gs pos="100000">
              <a:srgbClr val="0000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4;p2">
            <a:extLst>
              <a:ext uri="{FF2B5EF4-FFF2-40B4-BE49-F238E27FC236}">
                <a16:creationId xmlns:a16="http://schemas.microsoft.com/office/drawing/2014/main" id="{E60778E8-42EC-2815-A93C-320B22F2F8B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25" y="73467"/>
            <a:ext cx="1886155" cy="610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48D24B-A59F-CDA5-F436-991503A4B3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826" y="73467"/>
            <a:ext cx="812449" cy="6075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5C2E07-A81D-AD1B-7F44-D79DCE201A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" y="6058089"/>
            <a:ext cx="726444" cy="72644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943CF18-9E2D-22C8-D497-8ED711F0C010}"/>
              </a:ext>
            </a:extLst>
          </p:cNvPr>
          <p:cNvSpPr/>
          <p:nvPr/>
        </p:nvSpPr>
        <p:spPr>
          <a:xfrm>
            <a:off x="838200" y="681037"/>
            <a:ext cx="483337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fr-CH" sz="6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The Crates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0D907C-7C7F-0EB4-AEB3-55CEC474FE2E}"/>
              </a:ext>
            </a:extLst>
          </p:cNvPr>
          <p:cNvSpPr/>
          <p:nvPr/>
        </p:nvSpPr>
        <p:spPr>
          <a:xfrm>
            <a:off x="10896600" y="6416380"/>
            <a:ext cx="120014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fld id="{1AD027E9-8A51-4E4F-8CF8-89826BD03033}" type="slidenum">
              <a:rPr lang="en-US" b="1" cap="none" spc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5</a:t>
            </a:fld>
            <a:r>
              <a:rPr lang="en-US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 | 12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9EB2A7-E982-C92E-B6AF-E0FE35A6FA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2547">
            <a:off x="12454217" y="1679624"/>
            <a:ext cx="3581418" cy="40544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524862D-3AD1-4498-449C-568BDE72B00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1340">
            <a:off x="7144237" y="-1823611"/>
            <a:ext cx="2641289" cy="1816100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EC2C507-D3D7-4758-00CE-D15E7B5DE4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 err="1">
                <a:solidFill>
                  <a:schemeClr val="bg1"/>
                </a:solidFill>
                <a:latin typeface="Consolas" panose="020B0609020204030204" pitchFamily="49" charset="0"/>
              </a:rPr>
              <a:t>cortex_m</a:t>
            </a:r>
            <a:endParaRPr lang="fr-CH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stm32l4xx_hal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DA802CC-66D0-1B96-6C52-A7C54D6DD2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371870">
            <a:off x="8661844" y="772922"/>
            <a:ext cx="1713464" cy="532711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26DF56A-5B42-F1E6-750D-9A3CDA1239C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305723">
            <a:off x="7731499" y="726811"/>
            <a:ext cx="1295581" cy="524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72391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53A48"/>
            </a:gs>
            <a:gs pos="50000">
              <a:srgbClr val="0D0E19"/>
            </a:gs>
            <a:gs pos="100000">
              <a:srgbClr val="0000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4;p2">
            <a:extLst>
              <a:ext uri="{FF2B5EF4-FFF2-40B4-BE49-F238E27FC236}">
                <a16:creationId xmlns:a16="http://schemas.microsoft.com/office/drawing/2014/main" id="{E60778E8-42EC-2815-A93C-320B22F2F8B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25" y="73467"/>
            <a:ext cx="1886155" cy="610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48D24B-A59F-CDA5-F436-991503A4B3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826" y="73467"/>
            <a:ext cx="812449" cy="6075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5C2E07-A81D-AD1B-7F44-D79DCE201A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" y="6058089"/>
            <a:ext cx="726444" cy="72644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97B21EC-4D91-DF35-1DCB-D9768717A6A4}"/>
              </a:ext>
            </a:extLst>
          </p:cNvPr>
          <p:cNvSpPr/>
          <p:nvPr/>
        </p:nvSpPr>
        <p:spPr>
          <a:xfrm>
            <a:off x="838200" y="681037"/>
            <a:ext cx="669285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fr-CH" sz="6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Pression - I2C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67D2A7-8CC9-2B00-4CC9-033A0B882D4D}"/>
              </a:ext>
            </a:extLst>
          </p:cNvPr>
          <p:cNvSpPr/>
          <p:nvPr/>
        </p:nvSpPr>
        <p:spPr>
          <a:xfrm>
            <a:off x="10896600" y="6416380"/>
            <a:ext cx="120014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fld id="{1AD027E9-8A51-4E4F-8CF8-89826BD03033}" type="slidenum">
              <a:rPr lang="en-US" b="1" cap="none" spc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6</a:t>
            </a:fld>
            <a:r>
              <a:rPr lang="en-US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 | 12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70205CE-4DB9-AEE0-D515-3492D359F128}"/>
              </a:ext>
            </a:extLst>
          </p:cNvPr>
          <p:cNvSpPr/>
          <p:nvPr/>
        </p:nvSpPr>
        <p:spPr>
          <a:xfrm>
            <a:off x="879731" y="1842605"/>
            <a:ext cx="2184298" cy="11079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>
                <a:solidFill>
                  <a:schemeClr val="bg1"/>
                </a:solidFill>
              </a:rPr>
              <a:t>Get</a:t>
            </a:r>
            <a:r>
              <a:rPr lang="fr-CH" dirty="0">
                <a:solidFill>
                  <a:schemeClr val="bg1"/>
                </a:solidFill>
              </a:rPr>
              <a:t> Coefficients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CC3551-090B-3415-D9DA-FE057F6D5C7A}"/>
              </a:ext>
            </a:extLst>
          </p:cNvPr>
          <p:cNvSpPr/>
          <p:nvPr/>
        </p:nvSpPr>
        <p:spPr>
          <a:xfrm>
            <a:off x="879731" y="3359773"/>
            <a:ext cx="2184298" cy="11079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Start Conversions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1B6287-4E49-7CB1-4743-5B0C60373BAA}"/>
              </a:ext>
            </a:extLst>
          </p:cNvPr>
          <p:cNvSpPr/>
          <p:nvPr/>
        </p:nvSpPr>
        <p:spPr>
          <a:xfrm>
            <a:off x="879731" y="4876941"/>
            <a:ext cx="2184298" cy="11079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Read Data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CCBBABA-1603-24A8-6E87-989D1B271E05}"/>
              </a:ext>
            </a:extLst>
          </p:cNvPr>
          <p:cNvCxnSpPr>
            <a:stCxn id="17" idx="2"/>
            <a:endCxn id="18" idx="0"/>
          </p:cNvCxnSpPr>
          <p:nvPr/>
        </p:nvCxnSpPr>
        <p:spPr>
          <a:xfrm>
            <a:off x="1971880" y="2950601"/>
            <a:ext cx="0" cy="409172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4D75BC6-E82F-557B-3FA7-1A0D10A7393C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>
            <a:off x="1971880" y="4467769"/>
            <a:ext cx="0" cy="409172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88B56565-8E24-8F77-2CA1-DDC215A4ED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9605" y="1789033"/>
            <a:ext cx="7382905" cy="2124371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00DF7C95-6FDA-E429-4854-4FAC72C90F4F}"/>
              </a:ext>
            </a:extLst>
          </p:cNvPr>
          <p:cNvSpPr/>
          <p:nvPr/>
        </p:nvSpPr>
        <p:spPr>
          <a:xfrm>
            <a:off x="3839605" y="2198205"/>
            <a:ext cx="2103995" cy="17151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82CB786-DE70-3BB7-5785-F2E9B5F5D800}"/>
              </a:ext>
            </a:extLst>
          </p:cNvPr>
          <p:cNvSpPr/>
          <p:nvPr/>
        </p:nvSpPr>
        <p:spPr>
          <a:xfrm>
            <a:off x="4349848" y="4322576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D9B8A89-6D18-1E63-7C3B-23D7062EF737}"/>
              </a:ext>
            </a:extLst>
          </p:cNvPr>
          <p:cNvSpPr/>
          <p:nvPr/>
        </p:nvSpPr>
        <p:spPr>
          <a:xfrm>
            <a:off x="4759020" y="4322576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F50503D-7155-1F47-3638-3363B48F85B6}"/>
              </a:ext>
            </a:extLst>
          </p:cNvPr>
          <p:cNvSpPr/>
          <p:nvPr/>
        </p:nvSpPr>
        <p:spPr>
          <a:xfrm>
            <a:off x="5168192" y="4322576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D4FC64E-88EF-1AA8-638F-962A8484425C}"/>
              </a:ext>
            </a:extLst>
          </p:cNvPr>
          <p:cNvSpPr/>
          <p:nvPr/>
        </p:nvSpPr>
        <p:spPr>
          <a:xfrm>
            <a:off x="5577364" y="4322576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31DEA1D-8117-4993-0F11-CE2A88B47226}"/>
              </a:ext>
            </a:extLst>
          </p:cNvPr>
          <p:cNvSpPr/>
          <p:nvPr/>
        </p:nvSpPr>
        <p:spPr>
          <a:xfrm>
            <a:off x="5986536" y="4322576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7DFD267-B691-4BD7-FFCC-806BE5923A40}"/>
              </a:ext>
            </a:extLst>
          </p:cNvPr>
          <p:cNvSpPr/>
          <p:nvPr/>
        </p:nvSpPr>
        <p:spPr>
          <a:xfrm>
            <a:off x="6395708" y="4322576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69CDF3F-DF73-CBAE-0694-190CA395B652}"/>
              </a:ext>
            </a:extLst>
          </p:cNvPr>
          <p:cNvSpPr/>
          <p:nvPr/>
        </p:nvSpPr>
        <p:spPr>
          <a:xfrm>
            <a:off x="6804880" y="4322576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6BA9266-F07C-BEDB-52CD-5EFF51D4EA6E}"/>
              </a:ext>
            </a:extLst>
          </p:cNvPr>
          <p:cNvSpPr/>
          <p:nvPr/>
        </p:nvSpPr>
        <p:spPr>
          <a:xfrm>
            <a:off x="7214052" y="4322576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5D4EACF-E0F5-BBDB-B237-261B41305C4B}"/>
              </a:ext>
            </a:extLst>
          </p:cNvPr>
          <p:cNvSpPr/>
          <p:nvPr/>
        </p:nvSpPr>
        <p:spPr>
          <a:xfrm>
            <a:off x="7623224" y="4322576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244078E-D546-04ED-1523-BE090F8EB3A8}"/>
              </a:ext>
            </a:extLst>
          </p:cNvPr>
          <p:cNvSpPr/>
          <p:nvPr/>
        </p:nvSpPr>
        <p:spPr>
          <a:xfrm>
            <a:off x="8032396" y="4322576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00A7B97-15A4-E010-44CF-E61DABAFE5B8}"/>
              </a:ext>
            </a:extLst>
          </p:cNvPr>
          <p:cNvSpPr/>
          <p:nvPr/>
        </p:nvSpPr>
        <p:spPr>
          <a:xfrm>
            <a:off x="8441568" y="4322576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6D27C11-EB71-8D4F-3CC6-79BE5CF55685}"/>
              </a:ext>
            </a:extLst>
          </p:cNvPr>
          <p:cNvSpPr/>
          <p:nvPr/>
        </p:nvSpPr>
        <p:spPr>
          <a:xfrm>
            <a:off x="8850740" y="4322576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5FB478E-6815-AEF3-FAEB-D537F9C59973}"/>
              </a:ext>
            </a:extLst>
          </p:cNvPr>
          <p:cNvSpPr/>
          <p:nvPr/>
        </p:nvSpPr>
        <p:spPr>
          <a:xfrm>
            <a:off x="9259912" y="4322576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6F4D202-FA4B-D739-EF2C-42D5E594DA1E}"/>
              </a:ext>
            </a:extLst>
          </p:cNvPr>
          <p:cNvSpPr/>
          <p:nvPr/>
        </p:nvSpPr>
        <p:spPr>
          <a:xfrm>
            <a:off x="9669084" y="4322576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E8CC5A0-FDF5-D335-0C97-5687E999BD48}"/>
              </a:ext>
            </a:extLst>
          </p:cNvPr>
          <p:cNvSpPr/>
          <p:nvPr/>
        </p:nvSpPr>
        <p:spPr>
          <a:xfrm>
            <a:off x="10078256" y="4322576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BE8C53F-4ACA-38F4-A4C0-C53A222458EB}"/>
              </a:ext>
            </a:extLst>
          </p:cNvPr>
          <p:cNvSpPr/>
          <p:nvPr/>
        </p:nvSpPr>
        <p:spPr>
          <a:xfrm>
            <a:off x="10487428" y="4322576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16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404314F-24D7-C257-7852-AE176EC15697}"/>
              </a:ext>
            </a:extLst>
          </p:cNvPr>
          <p:cNvSpPr/>
          <p:nvPr/>
        </p:nvSpPr>
        <p:spPr>
          <a:xfrm>
            <a:off x="3885325" y="2507441"/>
            <a:ext cx="2004935" cy="2738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63F1F7A-BEBB-6C80-4724-E018B4EC4B40}"/>
              </a:ext>
            </a:extLst>
          </p:cNvPr>
          <p:cNvSpPr/>
          <p:nvPr/>
        </p:nvSpPr>
        <p:spPr>
          <a:xfrm>
            <a:off x="3885325" y="2781945"/>
            <a:ext cx="2004935" cy="2738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C73F092-4A7F-B58B-9A81-2577215DC487}"/>
              </a:ext>
            </a:extLst>
          </p:cNvPr>
          <p:cNvSpPr/>
          <p:nvPr/>
        </p:nvSpPr>
        <p:spPr>
          <a:xfrm>
            <a:off x="3885324" y="3056267"/>
            <a:ext cx="2004935" cy="2738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2E07ED7-606C-60F0-FE3B-BEDFB7076F31}"/>
              </a:ext>
            </a:extLst>
          </p:cNvPr>
          <p:cNvSpPr/>
          <p:nvPr/>
        </p:nvSpPr>
        <p:spPr>
          <a:xfrm>
            <a:off x="3885324" y="3330126"/>
            <a:ext cx="2004935" cy="2738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ACDA152-F5FF-2783-4442-DD175CA78DF1}"/>
              </a:ext>
            </a:extLst>
          </p:cNvPr>
          <p:cNvSpPr/>
          <p:nvPr/>
        </p:nvSpPr>
        <p:spPr>
          <a:xfrm>
            <a:off x="9669084" y="4936334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361E580-B1B9-D269-B0E7-B7C4F616B3BD}"/>
              </a:ext>
            </a:extLst>
          </p:cNvPr>
          <p:cNvSpPr/>
          <p:nvPr/>
        </p:nvSpPr>
        <p:spPr>
          <a:xfrm>
            <a:off x="10078256" y="4936334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5FE4C27-1617-9FDB-665B-464B51F70E2B}"/>
              </a:ext>
            </a:extLst>
          </p:cNvPr>
          <p:cNvSpPr/>
          <p:nvPr/>
        </p:nvSpPr>
        <p:spPr>
          <a:xfrm>
            <a:off x="10487428" y="4936334"/>
            <a:ext cx="409172" cy="40917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0E60F07-92D2-C3D6-0342-B9B8D099013A}"/>
              </a:ext>
            </a:extLst>
          </p:cNvPr>
          <p:cNvSpPr txBox="1"/>
          <p:nvPr/>
        </p:nvSpPr>
        <p:spPr>
          <a:xfrm>
            <a:off x="9669084" y="5345506"/>
            <a:ext cx="488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2</a:t>
            </a:r>
            <a:r>
              <a:rPr lang="fr-CH" baseline="30000" dirty="0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997F66-6F9C-5BC5-49DB-30B8D661C809}"/>
              </a:ext>
            </a:extLst>
          </p:cNvPr>
          <p:cNvSpPr txBox="1"/>
          <p:nvPr/>
        </p:nvSpPr>
        <p:spPr>
          <a:xfrm>
            <a:off x="10042519" y="5345506"/>
            <a:ext cx="488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2</a:t>
            </a:r>
            <a:r>
              <a:rPr lang="fr-CH" baseline="30000" dirty="0">
                <a:solidFill>
                  <a:schemeClr val="bg1"/>
                </a:solidFill>
              </a:rPr>
              <a:t>-2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0946F1F-9DEA-22E5-DEEE-D4CE5F86960A}"/>
              </a:ext>
            </a:extLst>
          </p:cNvPr>
          <p:cNvSpPr txBox="1"/>
          <p:nvPr/>
        </p:nvSpPr>
        <p:spPr>
          <a:xfrm>
            <a:off x="10447826" y="5345506"/>
            <a:ext cx="488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2</a:t>
            </a:r>
            <a:r>
              <a:rPr lang="fr-CH" baseline="30000" dirty="0">
                <a:solidFill>
                  <a:srgbClr val="FF0000"/>
                </a:solidFill>
              </a:rPr>
              <a:t>-3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4D8118-DC79-920D-495D-112703902B0D}"/>
              </a:ext>
            </a:extLst>
          </p:cNvPr>
          <p:cNvSpPr txBox="1"/>
          <p:nvPr/>
        </p:nvSpPr>
        <p:spPr>
          <a:xfrm>
            <a:off x="9893471" y="5880943"/>
            <a:ext cx="778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0.625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B494B6F-C50A-2841-2A29-014862EF7812}"/>
              </a:ext>
            </a:extLst>
          </p:cNvPr>
          <p:cNvSpPr txBox="1"/>
          <p:nvPr/>
        </p:nvSpPr>
        <p:spPr>
          <a:xfrm>
            <a:off x="10038654" y="5345506"/>
            <a:ext cx="488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+</a:t>
            </a:r>
            <a:endParaRPr lang="fr-CH" baseline="30000" dirty="0">
              <a:solidFill>
                <a:schemeClr val="bg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E4B4F03-3B9C-B8BA-EA0D-B1C512BA6EC8}"/>
              </a:ext>
            </a:extLst>
          </p:cNvPr>
          <p:cNvSpPr txBox="1"/>
          <p:nvPr/>
        </p:nvSpPr>
        <p:spPr>
          <a:xfrm>
            <a:off x="10036722" y="5603908"/>
            <a:ext cx="488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=</a:t>
            </a:r>
            <a:endParaRPr lang="fr-CH" baseline="30000" dirty="0">
              <a:solidFill>
                <a:schemeClr val="bg1"/>
              </a:solidFill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90CAFA5A-6A6E-8C16-E457-4FC95FDB76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39605" y="1794215"/>
            <a:ext cx="7382905" cy="864509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D02C8966-4A63-F1DC-7C95-3840BA9317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44552" y="2771168"/>
            <a:ext cx="5973009" cy="352474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0F846433-2B51-7CAF-AE87-FE1ADFA497A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09832" y="2919161"/>
            <a:ext cx="1495634" cy="1648055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F1957A68-C127-0E8E-73AB-33A0FAE6881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65456" y="3347183"/>
            <a:ext cx="3115110" cy="695422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7CB7060F-FB32-D174-A2E2-FBCAC51D02A8}"/>
              </a:ext>
            </a:extLst>
          </p:cNvPr>
          <p:cNvSpPr/>
          <p:nvPr/>
        </p:nvSpPr>
        <p:spPr>
          <a:xfrm>
            <a:off x="5712762" y="2940828"/>
            <a:ext cx="396118" cy="2380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F43BE69-4674-2FF3-CD74-40F6FFDE3054}"/>
              </a:ext>
            </a:extLst>
          </p:cNvPr>
          <p:cNvSpPr/>
          <p:nvPr/>
        </p:nvSpPr>
        <p:spPr>
          <a:xfrm>
            <a:off x="5578290" y="4045003"/>
            <a:ext cx="396118" cy="2380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7291F8D3-25D9-BD47-775B-A1221AC111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03594" y="1919772"/>
            <a:ext cx="6832608" cy="4488478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2E764320-3F3B-C6D7-9A55-D1D449DFDD4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619" y="1836945"/>
            <a:ext cx="4161049" cy="4161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282886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4.81481E-6 L -0.08985 0.08935 " pathEditMode="relative" rAng="0" ptsTypes="AA">
                                      <p:cBhvr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92" y="4468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81481E-6 L -0.05039 0.08935 " pathEditMode="relative" rAng="0" ptsTypes="AA">
                                      <p:cBhvr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" y="4468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81481E-6 L -0.05039 0.08935 " pathEditMode="relative" rAng="0" ptsTypes="AA">
                                      <p:cBhvr>
                                        <p:cTn id="10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" y="4468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81481E-6 L -0.05039 0.08935 " pathEditMode="relative" rAng="0" ptsTypes="AA">
                                      <p:cBhvr>
                                        <p:cTn id="10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" y="4468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81481E-6 L -0.05039 0.08935 " pathEditMode="relative" rAng="0" ptsTypes="AA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" y="4468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81481E-6 L -0.05039 0.08935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" y="4468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81481E-6 L -0.05039 0.08935 " pathEditMode="relative" rAng="0" ptsTypes="AA">
                                      <p:cBhvr>
                                        <p:cTn id="1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" y="4468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81481E-6 L -0.05039 0.08935 " pathEditMode="relative" rAng="0" ptsTypes="AA">
                                      <p:cBhvr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" y="4468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81481E-6 L -0.05039 0.08935 " pathEditMode="relative" rAng="0" ptsTypes="AA">
                                      <p:cBhvr>
                                        <p:cTn id="1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" y="4468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81481E-6 L -0.05039 0.08935 " pathEditMode="relative" rAng="0" ptsTypes="AA">
                                      <p:cBhvr>
                                        <p:cTn id="1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" y="4468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81481E-6 L -0.05039 0.08935 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" y="4468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81481E-6 L -0.05039 0.08935 " pathEditMode="relative" rAng="0" ptsTypes="AA">
                                      <p:cBhvr>
                                        <p:cTn id="1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" y="4468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81481E-6 L -0.05039 0.08935 " pathEditMode="relative" rAng="0" ptsTypes="AA">
                                      <p:cBhvr>
                                        <p:cTn id="1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" y="4468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81481E-6 L 4.16667E-6 0.08935 " pathEditMode="relative" rAng="0" ptsTypes="AA">
                                      <p:cBhvr>
                                        <p:cTn id="1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68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4.81481E-6 L 6.25E-7 0.08935 " pathEditMode="relative" rAng="0" ptsTypes="AA">
                                      <p:cBhvr>
                                        <p:cTn id="1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68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4.81481E-6 L -3.125E-6 0.08935 " pathEditMode="relative" rAng="0" ptsTypes="AA">
                                      <p:cBhvr>
                                        <p:cTn id="1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7" grpId="0" animBg="1"/>
      <p:bldP spid="27" grpId="1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4" grpId="1" animBg="1"/>
      <p:bldP spid="34" grpId="2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8" grpId="2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/>
      <p:bldP spid="52" grpId="1"/>
      <p:bldP spid="53" grpId="0"/>
      <p:bldP spid="53" grpId="1"/>
      <p:bldP spid="53" grpId="2"/>
      <p:bldP spid="54" grpId="0"/>
      <p:bldP spid="54" grpId="1"/>
      <p:bldP spid="57" grpId="0"/>
      <p:bldP spid="57" grpId="1"/>
      <p:bldP spid="59" grpId="0"/>
      <p:bldP spid="59" grpId="1"/>
      <p:bldP spid="60" grpId="0"/>
      <p:bldP spid="60" grpId="1"/>
      <p:bldP spid="71" grpId="0" animBg="1"/>
      <p:bldP spid="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53A48"/>
            </a:gs>
            <a:gs pos="50000">
              <a:srgbClr val="0D0E19"/>
            </a:gs>
            <a:gs pos="100000">
              <a:srgbClr val="0000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4;p2">
            <a:extLst>
              <a:ext uri="{FF2B5EF4-FFF2-40B4-BE49-F238E27FC236}">
                <a16:creationId xmlns:a16="http://schemas.microsoft.com/office/drawing/2014/main" id="{E60778E8-42EC-2815-A93C-320B22F2F8B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25" y="73467"/>
            <a:ext cx="1886155" cy="610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48D24B-A59F-CDA5-F436-991503A4B3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826" y="73467"/>
            <a:ext cx="812449" cy="6075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5C2E07-A81D-AD1B-7F44-D79DCE201A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" y="6058089"/>
            <a:ext cx="726444" cy="72644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B7B0225-22FF-CA73-B205-4503045C4892}"/>
              </a:ext>
            </a:extLst>
          </p:cNvPr>
          <p:cNvSpPr/>
          <p:nvPr/>
        </p:nvSpPr>
        <p:spPr>
          <a:xfrm>
            <a:off x="838200" y="681037"/>
            <a:ext cx="762260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fr-CH" sz="6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Luminosité - SPI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B4BE2F6-875D-F2DA-8062-EEC31E21B1CD}"/>
              </a:ext>
            </a:extLst>
          </p:cNvPr>
          <p:cNvSpPr/>
          <p:nvPr/>
        </p:nvSpPr>
        <p:spPr>
          <a:xfrm>
            <a:off x="10896600" y="6416380"/>
            <a:ext cx="120014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fld id="{1AD027E9-8A51-4E4F-8CF8-89826BD03033}" type="slidenum">
              <a:rPr lang="en-US" b="1" cap="none" spc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7</a:t>
            </a:fld>
            <a:r>
              <a:rPr lang="en-US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 | 12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ECB75F7-59D4-D376-9E0F-F90F9A5D2A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982" y="1789032"/>
            <a:ext cx="4340036" cy="375684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3E2E1C94-7791-CCE0-D983-EA415383596F}"/>
              </a:ext>
            </a:extLst>
          </p:cNvPr>
          <p:cNvSpPr/>
          <p:nvPr/>
        </p:nvSpPr>
        <p:spPr>
          <a:xfrm>
            <a:off x="4604245" y="5407522"/>
            <a:ext cx="298350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fr-CH" sz="44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PB200-286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A67A65-321D-4E0B-E14F-5BD0AEBF03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33000" y1="38649" x2="33000" y2="38649"/>
                        <a14:foregroundMark x1="29625" y1="37336" x2="29625" y2="37336"/>
                        <a14:foregroundMark x1="32250" y1="35460" x2="32250" y2="35460"/>
                        <a14:foregroundMark x1="40125" y1="34709" x2="40125" y2="347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67865">
            <a:off x="11485403" y="331762"/>
            <a:ext cx="5565808" cy="370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487666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53A48"/>
            </a:gs>
            <a:gs pos="50000">
              <a:srgbClr val="0D0E19"/>
            </a:gs>
            <a:gs pos="100000">
              <a:srgbClr val="0000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4;p2">
            <a:extLst>
              <a:ext uri="{FF2B5EF4-FFF2-40B4-BE49-F238E27FC236}">
                <a16:creationId xmlns:a16="http://schemas.microsoft.com/office/drawing/2014/main" id="{E60778E8-42EC-2815-A93C-320B22F2F8B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25" y="73467"/>
            <a:ext cx="1886155" cy="610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48D24B-A59F-CDA5-F436-991503A4B3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826" y="73467"/>
            <a:ext cx="812449" cy="6075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5C2E07-A81D-AD1B-7F44-D79DCE201A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" y="6058089"/>
            <a:ext cx="726444" cy="72644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10ABADB-E481-DC33-A77A-CC74C12C9C3F}"/>
              </a:ext>
            </a:extLst>
          </p:cNvPr>
          <p:cNvSpPr/>
          <p:nvPr/>
        </p:nvSpPr>
        <p:spPr>
          <a:xfrm>
            <a:off x="838200" y="681037"/>
            <a:ext cx="576311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fr-CH" sz="6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Wi-Fi - UART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8E6437-72ED-88DE-1151-B142C1EC1149}"/>
              </a:ext>
            </a:extLst>
          </p:cNvPr>
          <p:cNvSpPr/>
          <p:nvPr/>
        </p:nvSpPr>
        <p:spPr>
          <a:xfrm>
            <a:off x="10896600" y="6416380"/>
            <a:ext cx="120014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fld id="{1AD027E9-8A51-4E4F-8CF8-89826BD03033}" type="slidenum">
              <a:rPr lang="en-US" b="1" cap="none" spc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8</a:t>
            </a:fld>
            <a:r>
              <a:rPr lang="en-US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 | 12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9C770B-0B4D-B7A6-D45A-9D73572F9C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3000" y1="38649" x2="33000" y2="38649"/>
                        <a14:foregroundMark x1="29625" y1="37336" x2="29625" y2="37336"/>
                        <a14:foregroundMark x1="32250" y1="35460" x2="32250" y2="35460"/>
                        <a14:foregroundMark x1="40125" y1="34709" x2="40125" y2="347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67865">
            <a:off x="7129303" y="331762"/>
            <a:ext cx="5565808" cy="370822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DE47E66-7680-AB29-3B46-C047D66092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Microcontrôleur &lt;-UART-&gt; module</a:t>
            </a:r>
          </a:p>
          <a:p>
            <a:pPr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Command mode -&gt; $$$</a:t>
            </a:r>
          </a:p>
          <a:p>
            <a:pPr marL="571500" lvl="1" indent="0">
              <a:buClr>
                <a:schemeClr val="bg1"/>
              </a:buClr>
              <a:buNone/>
            </a:pPr>
            <a:endParaRPr lang="fr-CH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dirty="0">
                <a:solidFill>
                  <a:schemeClr val="bg1"/>
                </a:solidFill>
                <a:latin typeface="Consolas" panose="020B0609020204030204" pitchFamily="49" charset="0"/>
              </a:rPr>
              <a:t>Se connecte au réseau </a:t>
            </a:r>
            <a:r>
              <a:rPr lang="fr-FR" dirty="0" err="1">
                <a:solidFill>
                  <a:schemeClr val="bg1"/>
                </a:solidFill>
                <a:latin typeface="Consolas" panose="020B0609020204030204" pitchFamily="49" charset="0"/>
              </a:rPr>
              <a:t>RustWeatherStation</a:t>
            </a:r>
            <a:endParaRPr lang="fr-FR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Adresse : 192.168.120.103 pour la démo</a:t>
            </a:r>
          </a:p>
          <a:p>
            <a:pPr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TCP : gérée par le module, 1 connexion à la fois</a:t>
            </a:r>
          </a:p>
          <a:p>
            <a:pPr lvl="2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«Tunnel» serial entre le MCU et le client</a:t>
            </a:r>
          </a:p>
          <a:p>
            <a:pPr marL="1028700" lvl="2" indent="0">
              <a:buClr>
                <a:schemeClr val="bg1"/>
              </a:buClr>
              <a:buNone/>
            </a:pPr>
            <a:endParaRPr lang="fr-CH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Timeout TCP : 2 sec. sans communication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F8952E5-8E56-8586-F480-0535210E21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982" y="6691232"/>
            <a:ext cx="4340036" cy="375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576525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53A48"/>
            </a:gs>
            <a:gs pos="50000">
              <a:srgbClr val="0D0E19"/>
            </a:gs>
            <a:gs pos="100000">
              <a:srgbClr val="0000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4;p2">
            <a:extLst>
              <a:ext uri="{FF2B5EF4-FFF2-40B4-BE49-F238E27FC236}">
                <a16:creationId xmlns:a16="http://schemas.microsoft.com/office/drawing/2014/main" id="{E60778E8-42EC-2815-A93C-320B22F2F8B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25" y="73467"/>
            <a:ext cx="1886155" cy="610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48D24B-A59F-CDA5-F436-991503A4B3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826" y="73467"/>
            <a:ext cx="812449" cy="6075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5C2E07-A81D-AD1B-7F44-D79DCE201A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" y="6058089"/>
            <a:ext cx="726444" cy="72644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10ABADB-E481-DC33-A77A-CC74C12C9C3F}"/>
              </a:ext>
            </a:extLst>
          </p:cNvPr>
          <p:cNvSpPr/>
          <p:nvPr/>
        </p:nvSpPr>
        <p:spPr>
          <a:xfrm>
            <a:off x="838200" y="681037"/>
            <a:ext cx="576311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fr-CH" sz="6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Serveur HTTP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8E6437-72ED-88DE-1151-B142C1EC1149}"/>
              </a:ext>
            </a:extLst>
          </p:cNvPr>
          <p:cNvSpPr/>
          <p:nvPr/>
        </p:nvSpPr>
        <p:spPr>
          <a:xfrm>
            <a:off x="10896600" y="6416380"/>
            <a:ext cx="120014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fld id="{1AD027E9-8A51-4E4F-8CF8-89826BD03033}" type="slidenum">
              <a:rPr lang="en-US" b="1" cap="none" spc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9</a:t>
            </a:fld>
            <a:r>
              <a:rPr lang="en-US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 | 12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246A19C-19A7-1CF0-A3D7-FECD32FB47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Répond en fonction de la première lettre reçue :</a:t>
            </a:r>
          </a:p>
          <a:p>
            <a:pPr marL="114300" indent="0">
              <a:buClr>
                <a:schemeClr val="bg1"/>
              </a:buClr>
              <a:buNone/>
            </a:pPr>
            <a:endParaRPr lang="fr-CH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G → GET</a:t>
            </a:r>
          </a:p>
          <a:p>
            <a:pPr lvl="2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Réponse (~1’800 ms): Page HTML</a:t>
            </a:r>
          </a:p>
          <a:p>
            <a:pPr marL="1028700" lvl="2" indent="0">
              <a:buClr>
                <a:schemeClr val="bg1"/>
              </a:buClr>
              <a:buNone/>
            </a:pPr>
            <a:endParaRPr lang="fr-CH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P → POST</a:t>
            </a:r>
          </a:p>
          <a:p>
            <a:pPr lvl="2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Réponse (~400 ms): Données capteurs converties, sep «|»</a:t>
            </a:r>
          </a:p>
          <a:p>
            <a:pPr marL="1028700" lvl="2" indent="0">
              <a:buClr>
                <a:schemeClr val="bg1"/>
              </a:buClr>
              <a:buNone/>
            </a:pPr>
            <a:endParaRPr lang="fr-CH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bg1"/>
                </a:solidFill>
                <a:latin typeface="Consolas" panose="020B0609020204030204" pitchFamily="49" charset="0"/>
              </a:rPr>
              <a:t>Header: «Connexion: close»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0C09DBD-E598-3293-EAF6-AAA78E782A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3000" y1="38649" x2="33000" y2="38649"/>
                        <a14:foregroundMark x1="29625" y1="37336" x2="29625" y2="37336"/>
                        <a14:foregroundMark x1="32250" y1="35460" x2="32250" y2="35460"/>
                        <a14:foregroundMark x1="40125" y1="34709" x2="40125" y2="347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67865">
            <a:off x="11409203" y="331762"/>
            <a:ext cx="5565808" cy="370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548755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321</Words>
  <Application>Microsoft Office PowerPoint</Application>
  <PresentationFormat>Widescreen</PresentationFormat>
  <Paragraphs>119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Consolas</vt:lpstr>
      <vt:lpstr>Wingdings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Divia</dc:creator>
  <cp:lastModifiedBy>Michael Divia</cp:lastModifiedBy>
  <cp:revision>147</cp:revision>
  <dcterms:created xsi:type="dcterms:W3CDTF">2023-10-26T12:04:19Z</dcterms:created>
  <dcterms:modified xsi:type="dcterms:W3CDTF">2023-10-27T08:46:47Z</dcterms:modified>
</cp:coreProperties>
</file>